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71" r:id="rId8"/>
    <p:sldId id="264" r:id="rId9"/>
    <p:sldId id="270" r:id="rId10"/>
    <p:sldId id="265" r:id="rId11"/>
    <p:sldId id="266" r:id="rId12"/>
    <p:sldId id="268" r:id="rId13"/>
    <p:sldId id="267" r:id="rId14"/>
    <p:sldId id="269" r:id="rId15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6182" autoAdjust="0"/>
  </p:normalViewPr>
  <p:slideViewPr>
    <p:cSldViewPr showGuides="1">
      <p:cViewPr varScale="1">
        <p:scale>
          <a:sx n="111" d="100"/>
          <a:sy n="111" d="100"/>
        </p:scale>
        <p:origin x="420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02.05.2020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02.05.2020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venty.com/host/14071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mHV7r1qNyI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</a:rPr>
              <a:t>Урок </a:t>
            </a:r>
            <a:r>
              <a:rPr lang="ru-RU" dirty="0" err="1">
                <a:latin typeface="Calibri" panose="020F0502020204030204" pitchFamily="34" charset="0"/>
              </a:rPr>
              <a:t>беларускай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мовы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>
                <a:latin typeface="Calibri" panose="020F0502020204030204" pitchFamily="34" charset="0"/>
              </a:rPr>
              <a:t>4 </a:t>
            </a:r>
            <a:r>
              <a:rPr lang="ru-RU" dirty="0" err="1">
                <a:latin typeface="Calibri" panose="020F0502020204030204" pitchFamily="34" charset="0"/>
              </a:rPr>
              <a:t>клас</a:t>
            </a:r>
            <a:r>
              <a:rPr lang="ru-RU" dirty="0">
                <a:latin typeface="Calibri" panose="020F0502020204030204" pitchFamily="34" charset="0"/>
              </a:rPr>
              <a:t> [21.02.2020]</a:t>
            </a:r>
          </a:p>
          <a:p>
            <a:pPr rtl="0"/>
            <a:r>
              <a:rPr lang="ru-RU" dirty="0"/>
              <a:t> Кулакова </a:t>
            </a:r>
            <a:r>
              <a:rPr lang="ru-RU" dirty="0" err="1"/>
              <a:t>Наталля</a:t>
            </a:r>
            <a:r>
              <a:rPr lang="ru-RU" dirty="0"/>
              <a:t> </a:t>
            </a:r>
            <a:r>
              <a:rPr lang="ru-RU" dirty="0" err="1"/>
              <a:t>Іванаўна</a:t>
            </a:r>
            <a:r>
              <a:rPr lang="ru-RU" dirty="0"/>
              <a:t>, </a:t>
            </a:r>
            <a:r>
              <a:rPr lang="ru-RU" dirty="0" err="1"/>
              <a:t>настаўнік</a:t>
            </a:r>
            <a:r>
              <a:rPr lang="ru-RU" dirty="0"/>
              <a:t> </a:t>
            </a:r>
            <a:r>
              <a:rPr lang="ru-RU" dirty="0" err="1"/>
              <a:t>пачатковых</a:t>
            </a:r>
            <a:r>
              <a:rPr lang="ru-RU" dirty="0"/>
              <a:t> </a:t>
            </a:r>
            <a:r>
              <a:rPr lang="ru-RU" dirty="0" err="1"/>
              <a:t>класаў</a:t>
            </a:r>
            <a:r>
              <a:rPr lang="ru-RU" dirty="0"/>
              <a:t> СШ № 26 </a:t>
            </a:r>
            <a:r>
              <a:rPr lang="ru-RU" dirty="0" err="1"/>
              <a:t>г.Гродна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D3BA7-CC6C-4B8E-AFFA-2C2B8FCB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531" y="980728"/>
            <a:ext cx="7718764" cy="577778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EE9207-53D4-452F-BC18-0912332B6B21}"/>
              </a:ext>
            </a:extLst>
          </p:cNvPr>
          <p:cNvSpPr/>
          <p:nvPr/>
        </p:nvSpPr>
        <p:spPr>
          <a:xfrm>
            <a:off x="505759" y="99483"/>
            <a:ext cx="11482310" cy="79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be-BY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Гульня “ </a:t>
            </a:r>
            <a:r>
              <a:rPr lang="be-BY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Спяшайся, ды не памыляйся!”</a:t>
            </a:r>
            <a:r>
              <a:rPr lang="be-BY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8B75EC-3575-4DC2-AB4B-705EA3B82A91}"/>
              </a:ext>
            </a:extLst>
          </p:cNvPr>
          <p:cNvSpPr/>
          <p:nvPr/>
        </p:nvSpPr>
        <p:spPr>
          <a:xfrm>
            <a:off x="2638028" y="0"/>
            <a:ext cx="7845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Гульня “ Зоркае вока”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D09350-D48D-4F4A-B571-6DAD6688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62" y="850340"/>
            <a:ext cx="3513761" cy="29077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D250CA-C0DD-42FC-8A44-A362DD99B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88" y="2924944"/>
            <a:ext cx="3806134" cy="38061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1CEB15-AE13-40D4-A2F7-C49FEB95B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20" y="3488096"/>
            <a:ext cx="3059834" cy="33355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460D72-27B0-4E5B-9A1D-495F37FBB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5" y="850340"/>
            <a:ext cx="2574810" cy="35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8B75EC-3575-4DC2-AB4B-705EA3B82A91}"/>
              </a:ext>
            </a:extLst>
          </p:cNvPr>
          <p:cNvSpPr/>
          <p:nvPr/>
        </p:nvSpPr>
        <p:spPr>
          <a:xfrm>
            <a:off x="2638028" y="0"/>
            <a:ext cx="7845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Гульня “ Зоркае вока”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D09350-D48D-4F4A-B571-6DAD6688F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982743"/>
            <a:ext cx="2121406" cy="17555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D250CA-C0DD-42FC-8A44-A362DD99B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73" y="971679"/>
            <a:ext cx="1717902" cy="17179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1CEB15-AE13-40D4-A2F7-C49FEB95B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44" y="998629"/>
            <a:ext cx="1610446" cy="17555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460D72-27B0-4E5B-9A1D-495F37FBB1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2" y="971679"/>
            <a:ext cx="1287405" cy="17555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C4BA0D-32C9-401F-96B7-E73BE1A34C15}"/>
              </a:ext>
            </a:extLst>
          </p:cNvPr>
          <p:cNvSpPr/>
          <p:nvPr/>
        </p:nvSpPr>
        <p:spPr>
          <a:xfrm>
            <a:off x="214128" y="2773297"/>
            <a:ext cx="2547492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ЛАСТА</a:t>
            </a:r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ЎКА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АДВАГА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ВАВЁРКА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КРЫНІЧКА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САЛАТА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СЦЯЖЫНКА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СЯБРОЎКА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ВЯСЁЛКА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41C864-8FC3-475B-B551-CF7B93E95172}"/>
              </a:ext>
            </a:extLst>
          </p:cNvPr>
          <p:cNvSpPr/>
          <p:nvPr/>
        </p:nvSpPr>
        <p:spPr>
          <a:xfrm>
            <a:off x="3142084" y="2773297"/>
            <a:ext cx="2265365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БЕРАГ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ВОЗЕРА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ДАБРО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ЕЛЬНІК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РАДЫЁ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СОНЕЙКА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КАЛОССЕ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ФУТБОЛ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3FAC2D-949F-4A80-9C68-ABC0AA01A1F5}"/>
              </a:ext>
            </a:extLst>
          </p:cNvPr>
          <p:cNvSpPr/>
          <p:nvPr/>
        </p:nvSpPr>
        <p:spPr>
          <a:xfrm>
            <a:off x="9425475" y="2804626"/>
            <a:ext cx="2337499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АКУЛЯРЫ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НАЖНІЦЫ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ДУХІ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ЖМУРКІ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</a:t>
            </a:r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ХМАТЫ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ДЖЫНСЫ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КАНІКУЛЫ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СУТКІ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319940-4531-4E36-980A-A1B9BD3FA0BA}"/>
              </a:ext>
            </a:extLst>
          </p:cNvPr>
          <p:cNvSpPr/>
          <p:nvPr/>
        </p:nvSpPr>
        <p:spPr>
          <a:xfrm>
            <a:off x="6125593" y="2804626"/>
            <a:ext cx="2598788" cy="40626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СЫРАСЦЬ</a:t>
            </a:r>
          </a:p>
          <a:p>
            <a:pPr algn="ctr"/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ГЛУШ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МЫШ 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ВОСЕНЬ</a:t>
            </a:r>
          </a:p>
          <a:p>
            <a:pPr algn="ctr"/>
            <a:r>
              <a:rPr lang="be-BY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be-BY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ЕЛАРУСЬ</a:t>
            </a:r>
          </a:p>
          <a:p>
            <a:pPr algn="ctr"/>
            <a:r>
              <a:rPr lang="be-BY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ХРАБРАСЦЬ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9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A13C22-D257-4110-BF87-E2B894179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8" y="23302"/>
            <a:ext cx="11593288" cy="680858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56AE60-D919-4CAC-A438-6B42A2E4B05B}"/>
              </a:ext>
            </a:extLst>
          </p:cNvPr>
          <p:cNvSpPr/>
          <p:nvPr/>
        </p:nvSpPr>
        <p:spPr>
          <a:xfrm>
            <a:off x="5236574" y="56403"/>
            <a:ext cx="66967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6000" b="1" i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Ніякае багацце людзей не бывае даражэйшым за іх родную мову. </a:t>
            </a:r>
          </a:p>
          <a:p>
            <a:pPr algn="r"/>
            <a:r>
              <a:rPr lang="be-BY" sz="6000" b="1" i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Я. Колас</a:t>
            </a:r>
            <a:endParaRPr lang="ru-RU" sz="60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D60CC3-1078-4AD2-99B3-D763C7682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0"/>
            <a:ext cx="11665296" cy="68009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CC4692-4961-4702-B5EF-987BF2EAB37D}"/>
              </a:ext>
            </a:extLst>
          </p:cNvPr>
          <p:cNvSpPr/>
          <p:nvPr/>
        </p:nvSpPr>
        <p:spPr>
          <a:xfrm>
            <a:off x="1917948" y="3140968"/>
            <a:ext cx="8640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hlinkClick r:id="rId3"/>
              </a:rPr>
              <a:t>https://youtu.be/SmHV7r1qNyI</a:t>
            </a:r>
            <a:r>
              <a:rPr lang="be-BY" sz="4400" b="1" dirty="0"/>
              <a:t>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778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62177F-1B6E-4D6A-8B7B-7BED7700F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69" y="3883611"/>
            <a:ext cx="3174603" cy="267936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57E4F2-7C51-4253-9F4D-99571E97B3DD}"/>
              </a:ext>
            </a:extLst>
          </p:cNvPr>
          <p:cNvSpPr/>
          <p:nvPr/>
        </p:nvSpPr>
        <p:spPr>
          <a:xfrm>
            <a:off x="156726" y="871386"/>
            <a:ext cx="118753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9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Вітаю</a:t>
            </a:r>
            <a:r>
              <a:rPr lang="ru-RU" sz="6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вас, мае </a:t>
            </a:r>
            <a:r>
              <a:rPr lang="ru-RU" sz="6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сябры</a:t>
            </a:r>
            <a:r>
              <a:rPr lang="ru-RU" sz="6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be-BY" sz="6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</a:p>
          <a:p>
            <a:pPr algn="ctr"/>
            <a:r>
              <a:rPr lang="be-BY" sz="6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запрашаю на ўрок-квэст</a:t>
            </a:r>
            <a:r>
              <a:rPr lang="ru-RU" sz="6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6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225B13A-9CC3-4765-A78C-02236A9BB6B9}"/>
              </a:ext>
            </a:extLst>
          </p:cNvPr>
          <p:cNvGrpSpPr/>
          <p:nvPr/>
        </p:nvGrpSpPr>
        <p:grpSpPr>
          <a:xfrm>
            <a:off x="170478" y="926057"/>
            <a:ext cx="11580413" cy="2215991"/>
            <a:chOff x="396963" y="475491"/>
            <a:chExt cx="11580413" cy="2215991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75C2AC0-294B-4CF2-95B1-C478CA379E6F}"/>
                </a:ext>
              </a:extLst>
            </p:cNvPr>
            <p:cNvGrpSpPr/>
            <p:nvPr/>
          </p:nvGrpSpPr>
          <p:grpSpPr>
            <a:xfrm>
              <a:off x="396963" y="475491"/>
              <a:ext cx="11580413" cy="2215991"/>
              <a:chOff x="396963" y="475491"/>
              <a:chExt cx="11580413" cy="2215991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D1F1FC4F-1A7B-4226-BA0F-165CB46B0376}"/>
                  </a:ext>
                </a:extLst>
              </p:cNvPr>
              <p:cNvGrpSpPr/>
              <p:nvPr/>
            </p:nvGrpSpPr>
            <p:grpSpPr>
              <a:xfrm>
                <a:off x="396963" y="475491"/>
                <a:ext cx="11580413" cy="2215991"/>
                <a:chOff x="396963" y="906105"/>
                <a:chExt cx="11580413" cy="2215991"/>
              </a:xfrm>
            </p:grpSpPr>
            <p:sp>
              <p:nvSpPr>
                <p:cNvPr id="6" name="Прямоугольник 5">
                  <a:extLst>
                    <a:ext uri="{FF2B5EF4-FFF2-40B4-BE49-F238E27FC236}">
                      <a16:creationId xmlns:a16="http://schemas.microsoft.com/office/drawing/2014/main" id="{53B775C7-15CC-4ABD-8432-3E9E589F35E7}"/>
                    </a:ext>
                  </a:extLst>
                </p:cNvPr>
                <p:cNvSpPr/>
                <p:nvPr/>
              </p:nvSpPr>
              <p:spPr>
                <a:xfrm>
                  <a:off x="396963" y="906105"/>
                  <a:ext cx="11580413" cy="22159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6900" dirty="0" err="1"/>
                    <a:t>ıqdƍʁɔ</a:t>
                  </a:r>
                  <a:r>
                    <a:rPr lang="en-US" sz="6900" dirty="0"/>
                    <a:t> </a:t>
                  </a:r>
                  <a:r>
                    <a:rPr lang="en-US" sz="6900" dirty="0" err="1"/>
                    <a:t>ǝɐw</a:t>
                  </a:r>
                  <a:r>
                    <a:rPr lang="en-US" sz="6900" dirty="0"/>
                    <a:t> '</a:t>
                  </a:r>
                  <a:r>
                    <a:rPr lang="en-US" sz="6900" dirty="0" err="1"/>
                    <a:t>ɔɐʚ</a:t>
                  </a:r>
                  <a:r>
                    <a:rPr lang="en-US" sz="6900" dirty="0"/>
                    <a:t> </a:t>
                  </a:r>
                  <a:r>
                    <a:rPr lang="en-US" sz="6900" dirty="0" err="1"/>
                    <a:t>oıɐɯ</a:t>
                  </a:r>
                  <a:r>
                    <a:rPr lang="ru-RU" sz="6900" dirty="0"/>
                    <a:t> В</a:t>
                  </a:r>
                </a:p>
                <a:p>
                  <a:pPr algn="ctr"/>
                  <a:r>
                    <a:rPr lang="en-US" sz="6900" dirty="0"/>
                    <a:t>¡</a:t>
                  </a:r>
                  <a:r>
                    <a:rPr lang="en-US" sz="6900" dirty="0" err="1"/>
                    <a:t>ɯɔ</a:t>
                  </a:r>
                  <a:r>
                    <a:rPr lang="ru-RU" sz="6900" dirty="0"/>
                    <a:t>є</a:t>
                  </a:r>
                  <a:r>
                    <a:rPr lang="en-US" sz="6900" dirty="0" err="1"/>
                    <a:t>ʚʞ</a:t>
                  </a:r>
                  <a:r>
                    <a:rPr lang="en-US" sz="6900" dirty="0"/>
                    <a:t>-ʞ</a:t>
                  </a:r>
                  <a:r>
                    <a:rPr lang="ru-RU" sz="6900" dirty="0"/>
                    <a:t>о</a:t>
                  </a:r>
                  <a:r>
                    <a:rPr lang="en-US" sz="6900" dirty="0"/>
                    <a:t>d</a:t>
                  </a:r>
                  <a:r>
                    <a:rPr lang="ru-RU" sz="6900" dirty="0"/>
                    <a:t>ў </a:t>
                  </a:r>
                  <a:r>
                    <a:rPr lang="en-US" sz="6900" dirty="0"/>
                    <a:t>ɐ</a:t>
                  </a:r>
                  <a:r>
                    <a:rPr lang="ru-RU" sz="6900" dirty="0"/>
                    <a:t>н </a:t>
                  </a:r>
                  <a:r>
                    <a:rPr lang="en-US" sz="6900" dirty="0" err="1"/>
                    <a:t>oıɐmɐduɐ</a:t>
                  </a:r>
                  <a:r>
                    <a:rPr lang="el-GR" sz="6900" dirty="0"/>
                    <a:t>ε</a:t>
                  </a:r>
                  <a:endParaRPr lang="ru-RU" sz="6900" dirty="0"/>
                </a:p>
              </p:txBody>
            </p:sp>
            <p:sp>
              <p:nvSpPr>
                <p:cNvPr id="2" name="Прямоугольник 1">
                  <a:extLst>
                    <a:ext uri="{FF2B5EF4-FFF2-40B4-BE49-F238E27FC236}">
                      <a16:creationId xmlns:a16="http://schemas.microsoft.com/office/drawing/2014/main" id="{8EC777DB-8C59-4291-8C2B-19F3919DC70F}"/>
                    </a:ext>
                  </a:extLst>
                </p:cNvPr>
                <p:cNvSpPr/>
                <p:nvPr/>
              </p:nvSpPr>
              <p:spPr>
                <a:xfrm rot="11013653">
                  <a:off x="9946329" y="1067291"/>
                  <a:ext cx="362600" cy="11541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6900" dirty="0">
                      <a:ln w="0"/>
                    </a:rPr>
                    <a:t>і</a:t>
                  </a:r>
                  <a:endParaRPr lang="ru-RU" sz="6900" dirty="0"/>
                </a:p>
              </p:txBody>
            </p:sp>
          </p:grp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83300EC-0806-48DD-B24D-DA5B1AC85E37}"/>
                  </a:ext>
                </a:extLst>
              </p:cNvPr>
              <p:cNvSpPr/>
              <p:nvPr/>
            </p:nvSpPr>
            <p:spPr>
              <a:xfrm rot="11013653">
                <a:off x="839032" y="672464"/>
                <a:ext cx="362600" cy="115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6900" dirty="0">
                    <a:ln w="0"/>
                  </a:rPr>
                  <a:t>і</a:t>
                </a:r>
                <a:endParaRPr lang="ru-RU" sz="6900" dirty="0"/>
              </a:p>
            </p:txBody>
          </p:sp>
        </p:grp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ABE41F6-E8D6-418F-86FF-AACCA953A7D9}"/>
                </a:ext>
              </a:extLst>
            </p:cNvPr>
            <p:cNvSpPr/>
            <p:nvPr/>
          </p:nvSpPr>
          <p:spPr>
            <a:xfrm>
              <a:off x="1275490" y="550114"/>
              <a:ext cx="359394" cy="11541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900" dirty="0"/>
                <a:t>'</a:t>
              </a:r>
              <a:endParaRPr lang="ru-RU" sz="6900" dirty="0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F350A4-9DCC-4818-95FF-EFBE05D41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19" y="3501008"/>
            <a:ext cx="2628085" cy="29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B49242-8E1D-4C27-B445-5EF267C7EEAD}"/>
              </a:ext>
            </a:extLst>
          </p:cNvPr>
          <p:cNvSpPr/>
          <p:nvPr/>
        </p:nvSpPr>
        <p:spPr>
          <a:xfrm>
            <a:off x="503506" y="-121012"/>
            <a:ext cx="131959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3BCFF9-D2D4-4080-B28B-16A53AB3E43C}"/>
              </a:ext>
            </a:extLst>
          </p:cNvPr>
          <p:cNvSpPr/>
          <p:nvPr/>
        </p:nvSpPr>
        <p:spPr>
          <a:xfrm>
            <a:off x="553271" y="1460406"/>
            <a:ext cx="117532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118C27-01A2-4C55-BF11-7309637356C5}"/>
              </a:ext>
            </a:extLst>
          </p:cNvPr>
          <p:cNvSpPr/>
          <p:nvPr/>
        </p:nvSpPr>
        <p:spPr>
          <a:xfrm>
            <a:off x="220005" y="3093696"/>
            <a:ext cx="16706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FCC60E-C689-4E0D-8126-0C082DD77FFA}"/>
              </a:ext>
            </a:extLst>
          </p:cNvPr>
          <p:cNvSpPr/>
          <p:nvPr/>
        </p:nvSpPr>
        <p:spPr>
          <a:xfrm>
            <a:off x="281255" y="4774993"/>
            <a:ext cx="131959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28DCE4-AE86-4D48-87D3-8EB7902989BB}"/>
              </a:ext>
            </a:extLst>
          </p:cNvPr>
          <p:cNvSpPr/>
          <p:nvPr/>
        </p:nvSpPr>
        <p:spPr>
          <a:xfrm>
            <a:off x="2129419" y="-13187"/>
            <a:ext cx="886973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115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уважлівыя</a:t>
            </a:r>
            <a:endParaRPr lang="ru-RU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114966-3C0B-445B-926C-5E70CE71D39D}"/>
              </a:ext>
            </a:extLst>
          </p:cNvPr>
          <p:cNvSpPr/>
          <p:nvPr/>
        </p:nvSpPr>
        <p:spPr>
          <a:xfrm>
            <a:off x="2099690" y="1488022"/>
            <a:ext cx="86228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115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разумныя</a:t>
            </a:r>
            <a:endParaRPr lang="ru-RU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041F3F-684C-467E-A291-426AD7D952C6}"/>
              </a:ext>
            </a:extLst>
          </p:cNvPr>
          <p:cNvSpPr/>
          <p:nvPr/>
        </p:nvSpPr>
        <p:spPr>
          <a:xfrm>
            <a:off x="2058597" y="3191639"/>
            <a:ext cx="100383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9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добразычлівыя</a:t>
            </a:r>
            <a:endParaRPr lang="ru-RU" sz="9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4C1A5E-3EDF-4622-9174-F38E2EF00EA2}"/>
              </a:ext>
            </a:extLst>
          </p:cNvPr>
          <p:cNvSpPr/>
          <p:nvPr/>
        </p:nvSpPr>
        <p:spPr>
          <a:xfrm>
            <a:off x="2117201" y="4851279"/>
            <a:ext cx="79544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ru-RU" sz="115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кемлівыя</a:t>
            </a:r>
            <a:endParaRPr lang="ru-RU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2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73DBEA-B7B4-43EE-B84D-2D87E3DEB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-16892"/>
            <a:ext cx="11593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22B1DC-83BA-4CE5-86A4-82C8951AD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5013176"/>
            <a:ext cx="2438400" cy="195072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B15633-F467-42CB-AD8E-338F3AAE3BC4}"/>
              </a:ext>
            </a:extLst>
          </p:cNvPr>
          <p:cNvSpPr/>
          <p:nvPr/>
        </p:nvSpPr>
        <p:spPr>
          <a:xfrm>
            <a:off x="1269876" y="188640"/>
            <a:ext cx="10081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be-BY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 рэйтынгу літар беларускага алфавіта яна займае 22 месца</a:t>
            </a:r>
            <a:endParaRPr lang="ru-RU" sz="6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CCE7DC-A9E7-4751-8665-388E620ABAE2}"/>
              </a:ext>
            </a:extLst>
          </p:cNvPr>
          <p:cNvSpPr/>
          <p:nvPr/>
        </p:nvSpPr>
        <p:spPr>
          <a:xfrm>
            <a:off x="1290201" y="2996952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be-BY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абазначае няпарны звонкі, заўсёды мяккі гук</a:t>
            </a:r>
            <a:endParaRPr lang="ru-RU" sz="6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58848D-B41C-45F7-A8E9-9D014BD2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5" y="-414"/>
            <a:ext cx="9577064" cy="68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8858E7-B0D7-435A-B233-E983DBEBC79C}"/>
              </a:ext>
            </a:extLst>
          </p:cNvPr>
          <p:cNvSpPr/>
          <p:nvPr/>
        </p:nvSpPr>
        <p:spPr>
          <a:xfrm>
            <a:off x="1972129" y="-126687"/>
            <a:ext cx="82445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Ці</a:t>
            </a:r>
            <a:r>
              <a:rPr lang="ru-RU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8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ведаеце</a:t>
            </a:r>
            <a:r>
              <a:rPr lang="ru-RU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вы?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4F9C9-5875-4873-BB74-1C8E3D4B7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196752"/>
            <a:ext cx="9826039" cy="55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C5FAE6-B979-451E-9FDB-4589C415083B}"/>
              </a:ext>
            </a:extLst>
          </p:cNvPr>
          <p:cNvSpPr/>
          <p:nvPr/>
        </p:nvSpPr>
        <p:spPr>
          <a:xfrm>
            <a:off x="693812" y="293200"/>
            <a:ext cx="10733162" cy="533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Аквары  м,  ласта  ка, сустрэў рача, а тобус, ле  , напісаў  у сшытку, льяна, Уладзіслаў,                  салаў’і, на  злеску,  летку, назоўны склон.</a:t>
            </a:r>
            <a:endParaRPr lang="ru-RU" sz="4800" b="1" dirty="0">
              <a:ln w="10160">
                <a:solidFill>
                  <a:schemeClr val="tx1"/>
                </a:solidFill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78F6F-74B9-4BF2-9087-6FECCAB10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2" y="4563637"/>
            <a:ext cx="1588146" cy="21276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4E1D7A-787B-4CF8-9015-1F51526F1028}"/>
              </a:ext>
            </a:extLst>
          </p:cNvPr>
          <p:cNvSpPr/>
          <p:nvPr/>
        </p:nvSpPr>
        <p:spPr>
          <a:xfrm>
            <a:off x="3646140" y="32202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</a:t>
            </a:r>
            <a:endParaRPr lang="ru-RU" sz="6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B2DAE4-1356-485F-B04B-850A29421FC7}"/>
              </a:ext>
            </a:extLst>
          </p:cNvPr>
          <p:cNvSpPr/>
          <p:nvPr/>
        </p:nvSpPr>
        <p:spPr>
          <a:xfrm>
            <a:off x="7102524" y="348500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</a:t>
            </a:r>
            <a:endParaRPr lang="ru-RU" sz="6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E34DCF-B3A6-4067-A500-EB37F515AED1}"/>
              </a:ext>
            </a:extLst>
          </p:cNvPr>
          <p:cNvSpPr/>
          <p:nvPr/>
        </p:nvSpPr>
        <p:spPr>
          <a:xfrm>
            <a:off x="409118" y="1369655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</a:t>
            </a:r>
            <a:endParaRPr lang="ru-RU" sz="6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88E0DA-7DE4-4023-95EA-FB3072F83C2B}"/>
              </a:ext>
            </a:extLst>
          </p:cNvPr>
          <p:cNvSpPr/>
          <p:nvPr/>
        </p:nvSpPr>
        <p:spPr>
          <a:xfrm>
            <a:off x="3161672" y="1405225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sz="6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77D283-DF8D-48F7-B4CE-9E555C254213}"/>
              </a:ext>
            </a:extLst>
          </p:cNvPr>
          <p:cNvSpPr/>
          <p:nvPr/>
        </p:nvSpPr>
        <p:spPr>
          <a:xfrm>
            <a:off x="6598468" y="1405225"/>
            <a:ext cx="5998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sz="6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371D6-C89A-4DC8-A5FC-835CE989732D}"/>
              </a:ext>
            </a:extLst>
          </p:cNvPr>
          <p:cNvSpPr/>
          <p:nvPr/>
        </p:nvSpPr>
        <p:spPr>
          <a:xfrm>
            <a:off x="3930833" y="2421114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</a:t>
            </a:r>
            <a:endParaRPr lang="ru-RU" sz="6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E0AA65-3AEF-41E5-B351-83037D6D50F5}"/>
              </a:ext>
            </a:extLst>
          </p:cNvPr>
          <p:cNvSpPr/>
          <p:nvPr/>
        </p:nvSpPr>
        <p:spPr>
          <a:xfrm>
            <a:off x="5404396" y="3497232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sz="6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218880-B91E-4BEA-9E99-684802E98038}"/>
              </a:ext>
            </a:extLst>
          </p:cNvPr>
          <p:cNvSpPr/>
          <p:nvPr/>
        </p:nvSpPr>
        <p:spPr>
          <a:xfrm>
            <a:off x="8836823" y="347272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</a:t>
            </a:r>
            <a:endParaRPr lang="ru-RU" sz="6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C8449E-D6CC-4909-B851-06859F79B680}"/>
              </a:ext>
            </a:extLst>
          </p:cNvPr>
          <p:cNvSpPr/>
          <p:nvPr/>
        </p:nvSpPr>
        <p:spPr>
          <a:xfrm>
            <a:off x="8836822" y="3474634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C40A004-C09D-4D9B-8C88-35C6F7599EA0}"/>
              </a:ext>
            </a:extLst>
          </p:cNvPr>
          <p:cNvSpPr/>
          <p:nvPr/>
        </p:nvSpPr>
        <p:spPr>
          <a:xfrm>
            <a:off x="3646140" y="325105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C5892DA-1F20-4090-A50A-928F980E43B6}"/>
              </a:ext>
            </a:extLst>
          </p:cNvPr>
          <p:cNvSpPr/>
          <p:nvPr/>
        </p:nvSpPr>
        <p:spPr>
          <a:xfrm>
            <a:off x="409117" y="1369654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F9A24A1-FA2F-45A6-B3BE-130AB18D19D4}"/>
              </a:ext>
            </a:extLst>
          </p:cNvPr>
          <p:cNvSpPr/>
          <p:nvPr/>
        </p:nvSpPr>
        <p:spPr>
          <a:xfrm>
            <a:off x="3161670" y="1405224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83B49A1-CAA0-4907-B16E-EF559ADAEE89}"/>
              </a:ext>
            </a:extLst>
          </p:cNvPr>
          <p:cNvSpPr/>
          <p:nvPr/>
        </p:nvSpPr>
        <p:spPr>
          <a:xfrm>
            <a:off x="6587943" y="1403459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6C7A36-B408-4272-A076-9186A2896D92}"/>
              </a:ext>
            </a:extLst>
          </p:cNvPr>
          <p:cNvSpPr/>
          <p:nvPr/>
        </p:nvSpPr>
        <p:spPr>
          <a:xfrm>
            <a:off x="3930833" y="2421113"/>
            <a:ext cx="748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sz="6000" dirty="0">
              <a:solidFill>
                <a:srgbClr val="C00000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D4F803A-4E73-4D05-93DA-95D4C8545E3D}"/>
              </a:ext>
            </a:extLst>
          </p:cNvPr>
          <p:cNvCxnSpPr/>
          <p:nvPr/>
        </p:nvCxnSpPr>
        <p:spPr>
          <a:xfrm flipH="1">
            <a:off x="2854052" y="3645024"/>
            <a:ext cx="216024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D6A57D1-3462-47CB-8E78-706937EAB561}"/>
              </a:ext>
            </a:extLst>
          </p:cNvPr>
          <p:cNvSpPr/>
          <p:nvPr/>
        </p:nvSpPr>
        <p:spPr>
          <a:xfrm>
            <a:off x="5404395" y="3497232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3535409-F916-4179-A126-3CA40CA3E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43389"/>
              </p:ext>
            </p:extLst>
          </p:nvPr>
        </p:nvGraphicFramePr>
        <p:xfrm>
          <a:off x="477788" y="188640"/>
          <a:ext cx="11305256" cy="64807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08677">
                  <a:extLst>
                    <a:ext uri="{9D8B030D-6E8A-4147-A177-3AD203B41FA5}">
                      <a16:colId xmlns:a16="http://schemas.microsoft.com/office/drawing/2014/main" val="3331050190"/>
                    </a:ext>
                  </a:extLst>
                </a:gridCol>
                <a:gridCol w="2230147">
                  <a:extLst>
                    <a:ext uri="{9D8B030D-6E8A-4147-A177-3AD203B41FA5}">
                      <a16:colId xmlns:a16="http://schemas.microsoft.com/office/drawing/2014/main" val="1155291763"/>
                    </a:ext>
                  </a:extLst>
                </a:gridCol>
                <a:gridCol w="2576780">
                  <a:extLst>
                    <a:ext uri="{9D8B030D-6E8A-4147-A177-3AD203B41FA5}">
                      <a16:colId xmlns:a16="http://schemas.microsoft.com/office/drawing/2014/main" val="876135999"/>
                    </a:ext>
                  </a:extLst>
                </a:gridCol>
                <a:gridCol w="3189652">
                  <a:extLst>
                    <a:ext uri="{9D8B030D-6E8A-4147-A177-3AD203B41FA5}">
                      <a16:colId xmlns:a16="http://schemas.microsoft.com/office/drawing/2014/main" val="3438478996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232607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347769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106761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D56C57-A8F9-40CE-9E8B-FA903814CC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260648"/>
            <a:ext cx="1584176" cy="198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30F557-BB89-461D-AAF4-2508031BC6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28" y="260648"/>
            <a:ext cx="1317625" cy="198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E4A93D-BAAF-459F-B91A-6C7D9B37DB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260648"/>
            <a:ext cx="1800200" cy="198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1EFA08-27B2-4393-8704-AE118EA3F5E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r="4778" b="4796"/>
          <a:stretch/>
        </p:blipFill>
        <p:spPr bwMode="auto">
          <a:xfrm>
            <a:off x="8974732" y="404664"/>
            <a:ext cx="2520280" cy="173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69448A-B65A-4480-813A-558ACBD8CBC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2564904"/>
            <a:ext cx="295232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2E2419-F606-41C2-98F2-055AC254F4A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3703" r="2857" b="7093"/>
          <a:stretch/>
        </p:blipFill>
        <p:spPr bwMode="auto">
          <a:xfrm>
            <a:off x="9046740" y="2564904"/>
            <a:ext cx="2376264" cy="173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95E8D86-5C80-430D-93E1-5812147D0D29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11111" b="3572"/>
          <a:stretch/>
        </p:blipFill>
        <p:spPr bwMode="auto">
          <a:xfrm>
            <a:off x="4294212" y="4608731"/>
            <a:ext cx="108012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7C004A-62F3-4BE1-B7E7-729A74714CC7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385" r="2778" b="5646"/>
          <a:stretch/>
        </p:blipFill>
        <p:spPr bwMode="auto">
          <a:xfrm>
            <a:off x="909836" y="4680738"/>
            <a:ext cx="2448272" cy="177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BA654F-44D6-45FA-900A-640BB51DAD36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2992" r="2703" b="9700"/>
          <a:stretch/>
        </p:blipFill>
        <p:spPr bwMode="auto">
          <a:xfrm>
            <a:off x="6022404" y="4725144"/>
            <a:ext cx="252028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E41E83-D90C-48FC-B5E4-9DA361F04DC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00" y="4647148"/>
            <a:ext cx="3096344" cy="180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617343-A87B-4B7E-BE21-4B462D9D7F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2453640"/>
            <a:ext cx="243840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D95708-A2E6-4CAA-B877-72B2074A102E}"/>
              </a:ext>
            </a:extLst>
          </p:cNvPr>
          <p:cNvSpPr/>
          <p:nvPr/>
        </p:nvSpPr>
        <p:spPr>
          <a:xfrm>
            <a:off x="693812" y="611658"/>
            <a:ext cx="9433048" cy="141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be-BY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УСПОМНІМ…</a:t>
            </a:r>
            <a:endParaRPr lang="ru-RU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93B11-1EFE-4011-BD4F-A4636B1B3292}"/>
              </a:ext>
            </a:extLst>
          </p:cNvPr>
          <p:cNvSpPr/>
          <p:nvPr/>
        </p:nvSpPr>
        <p:spPr>
          <a:xfrm>
            <a:off x="693812" y="2420888"/>
            <a:ext cx="9433048" cy="141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be-BY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ЗАМАЦУЕМ…</a:t>
            </a:r>
            <a:endParaRPr lang="ru-RU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88CC90-74A2-4B11-9761-C60E4F1DD235}"/>
              </a:ext>
            </a:extLst>
          </p:cNvPr>
          <p:cNvSpPr/>
          <p:nvPr/>
        </p:nvSpPr>
        <p:spPr>
          <a:xfrm>
            <a:off x="765820" y="4197468"/>
            <a:ext cx="9433048" cy="141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be-BY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ПАЎТОРЫМ…</a:t>
            </a:r>
            <a:endParaRPr lang="ru-RU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6D1F80-FD0A-46CC-9A85-C48CF2516C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50" y="4197468"/>
            <a:ext cx="3275126" cy="26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245</TotalTime>
  <Words>210</Words>
  <Application>Microsoft Office PowerPoint</Application>
  <PresentationFormat>Произвольный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Презентация, посвященная началу учебного года</vt:lpstr>
      <vt:lpstr>Урок беларускай мовы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беларускай мовы</dc:title>
  <dc:creator>Артём Кулаков</dc:creator>
  <cp:lastModifiedBy>Артём Кулаков</cp:lastModifiedBy>
  <cp:revision>23</cp:revision>
  <dcterms:created xsi:type="dcterms:W3CDTF">2020-02-16T19:47:25Z</dcterms:created>
  <dcterms:modified xsi:type="dcterms:W3CDTF">2020-05-02T15:26:42Z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